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7" r:id="rId2"/>
    <p:sldId id="258" r:id="rId3"/>
    <p:sldId id="259" r:id="rId4"/>
    <p:sldId id="260" r:id="rId5"/>
    <p:sldId id="261" r:id="rId6"/>
    <p:sldId id="263" r:id="rId7"/>
    <p:sldId id="266" r:id="rId8"/>
    <p:sldId id="269" r:id="rId9"/>
    <p:sldId id="270" r:id="rId10"/>
    <p:sldId id="271" r:id="rId11"/>
    <p:sldId id="262" r:id="rId12"/>
    <p:sldId id="264" r:id="rId13"/>
    <p:sldId id="265"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154C70-3CFD-4C0D-838C-9DF0721FFBC7}" type="datetimeFigureOut">
              <a:rPr lang="en-US" smtClean="0"/>
              <a:t>9/29/2017</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64DF40-5116-429B-8DD1-30364B876C19}" type="slidenum">
              <a:rPr lang="en-US" smtClean="0"/>
              <a:t>‹Nº›</a:t>
            </a:fld>
            <a:endParaRPr lang="en-US"/>
          </a:p>
        </p:txBody>
      </p:sp>
    </p:spTree>
    <p:extLst>
      <p:ext uri="{BB962C8B-B14F-4D97-AF65-F5344CB8AC3E}">
        <p14:creationId xmlns:p14="http://schemas.microsoft.com/office/powerpoint/2010/main" val="728848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44373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5085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1149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479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83461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63600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06808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36560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8363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914400" y="2130425"/>
            <a:ext cx="10363200" cy="1470024"/>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7" name="Shape 17"/>
          <p:cNvSpPr txBox="1">
            <a:spLocks noGrp="1"/>
          </p:cNvSpPr>
          <p:nvPr>
            <p:ph type="subTitle" idx="1"/>
          </p:nvPr>
        </p:nvSpPr>
        <p:spPr>
          <a:xfrm>
            <a:off x="1828801" y="3886200"/>
            <a:ext cx="8534399" cy="1752600"/>
          </a:xfrm>
          <a:prstGeom prst="rect">
            <a:avLst/>
          </a:prstGeom>
          <a:noFill/>
          <a:ln>
            <a:noFill/>
          </a:ln>
        </p:spPr>
        <p:txBody>
          <a:bodyPr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654309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ítulo y texto vertical">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609600" y="274637"/>
            <a:ext cx="109728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4" name="Shape 74"/>
          <p:cNvSpPr txBox="1">
            <a:spLocks noGrp="1"/>
          </p:cNvSpPr>
          <p:nvPr>
            <p:ph type="body" idx="1"/>
          </p:nvPr>
        </p:nvSpPr>
        <p:spPr>
          <a:xfrm rot="5400000">
            <a:off x="3833019" y="-1623218"/>
            <a:ext cx="4525963" cy="10972800"/>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5" name="Shape 75"/>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919859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Título vertical y texto">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7285038" y="1828800"/>
            <a:ext cx="5851525" cy="27432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0" name="Shape 80"/>
          <p:cNvSpPr txBox="1">
            <a:spLocks noGrp="1"/>
          </p:cNvSpPr>
          <p:nvPr>
            <p:ph type="body" idx="1"/>
          </p:nvPr>
        </p:nvSpPr>
        <p:spPr>
          <a:xfrm rot="5400000">
            <a:off x="1697038" y="-812800"/>
            <a:ext cx="5851525" cy="8026399"/>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25222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609600" y="274637"/>
            <a:ext cx="109728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body" idx="1"/>
          </p:nvPr>
        </p:nvSpPr>
        <p:spPr>
          <a:xfrm>
            <a:off x="609600" y="1600201"/>
            <a:ext cx="109728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987482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Encabezado de sección">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963083" y="4406901"/>
            <a:ext cx="10363200" cy="1362075"/>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9" name="Shape 29"/>
          <p:cNvSpPr txBox="1">
            <a:spLocks noGrp="1"/>
          </p:cNvSpPr>
          <p:nvPr>
            <p:ph type="body" idx="1"/>
          </p:nvPr>
        </p:nvSpPr>
        <p:spPr>
          <a:xfrm>
            <a:off x="963083" y="2906713"/>
            <a:ext cx="10363200" cy="1500187"/>
          </a:xfrm>
          <a:prstGeom prst="rect">
            <a:avLst/>
          </a:prstGeom>
          <a:noFill/>
          <a:ln>
            <a:noFill/>
          </a:ln>
        </p:spPr>
        <p:txBody>
          <a:bodyPr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30" name="Shape 30"/>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431023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Dos objetos">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609600" y="274637"/>
            <a:ext cx="109728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5" name="Shape 35"/>
          <p:cNvSpPr txBox="1">
            <a:spLocks noGrp="1"/>
          </p:cNvSpPr>
          <p:nvPr>
            <p:ph type="body" idx="1"/>
          </p:nvPr>
        </p:nvSpPr>
        <p:spPr>
          <a:xfrm>
            <a:off x="609601" y="1600201"/>
            <a:ext cx="5384799" cy="4525963"/>
          </a:xfrm>
          <a:prstGeom prst="rect">
            <a:avLst/>
          </a:prstGeom>
          <a:noFill/>
          <a:ln>
            <a:noFill/>
          </a:ln>
        </p:spPr>
        <p:txBody>
          <a:bodyPr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body" idx="2"/>
          </p:nvPr>
        </p:nvSpPr>
        <p:spPr>
          <a:xfrm>
            <a:off x="6197601" y="1600201"/>
            <a:ext cx="5384799" cy="4525963"/>
          </a:xfrm>
          <a:prstGeom prst="rect">
            <a:avLst/>
          </a:prstGeom>
          <a:noFill/>
          <a:ln>
            <a:noFill/>
          </a:ln>
        </p:spPr>
        <p:txBody>
          <a:bodyPr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8" name="Shape 38"/>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689226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ación">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609600" y="274637"/>
            <a:ext cx="109728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2" name="Shape 42"/>
          <p:cNvSpPr txBox="1">
            <a:spLocks noGrp="1"/>
          </p:cNvSpPr>
          <p:nvPr>
            <p:ph type="body" idx="1"/>
          </p:nvPr>
        </p:nvSpPr>
        <p:spPr>
          <a:xfrm>
            <a:off x="609601" y="1535112"/>
            <a:ext cx="5386916" cy="639762"/>
          </a:xfrm>
          <a:prstGeom prst="rect">
            <a:avLst/>
          </a:prstGeom>
          <a:noFill/>
          <a:ln>
            <a:noFill/>
          </a:ln>
        </p:spPr>
        <p:txBody>
          <a:bodyPr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body" idx="2"/>
          </p:nvPr>
        </p:nvSpPr>
        <p:spPr>
          <a:xfrm>
            <a:off x="609601" y="2174875"/>
            <a:ext cx="5386916" cy="3951287"/>
          </a:xfrm>
          <a:prstGeom prst="rect">
            <a:avLst/>
          </a:prstGeom>
          <a:noFill/>
          <a:ln>
            <a:noFill/>
          </a:ln>
        </p:spPr>
        <p:txBody>
          <a:bodyPr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body" idx="3"/>
          </p:nvPr>
        </p:nvSpPr>
        <p:spPr>
          <a:xfrm>
            <a:off x="6193367" y="1535112"/>
            <a:ext cx="5389032" cy="639762"/>
          </a:xfrm>
          <a:prstGeom prst="rect">
            <a:avLst/>
          </a:prstGeom>
          <a:noFill/>
          <a:ln>
            <a:noFill/>
          </a:ln>
        </p:spPr>
        <p:txBody>
          <a:bodyPr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5" name="Shape 45"/>
          <p:cNvSpPr txBox="1">
            <a:spLocks noGrp="1"/>
          </p:cNvSpPr>
          <p:nvPr>
            <p:ph type="body" idx="4"/>
          </p:nvPr>
        </p:nvSpPr>
        <p:spPr>
          <a:xfrm>
            <a:off x="6193367" y="2174875"/>
            <a:ext cx="5389032" cy="3951287"/>
          </a:xfrm>
          <a:prstGeom prst="rect">
            <a:avLst/>
          </a:prstGeom>
          <a:noFill/>
          <a:ln>
            <a:noFill/>
          </a:ln>
        </p:spPr>
        <p:txBody>
          <a:bodyPr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6" name="Shape 46"/>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682994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Sólo el título">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609600" y="274637"/>
            <a:ext cx="109728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1" name="Shape 51"/>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8823910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Shape 54"/>
        <p:cNvGrpSpPr/>
        <p:nvPr/>
      </p:nvGrpSpPr>
      <p:grpSpPr>
        <a:xfrm>
          <a:off x="0" y="0"/>
          <a:ext cx="0" cy="0"/>
          <a:chOff x="0" y="0"/>
          <a:chExt cx="0" cy="0"/>
        </a:xfrm>
      </p:grpSpPr>
      <p:sp>
        <p:nvSpPr>
          <p:cNvPr id="55" name="Shape 55"/>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550914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ido con título">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609601" y="273051"/>
            <a:ext cx="4011084" cy="1162049"/>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0" name="Shape 60"/>
          <p:cNvSpPr txBox="1">
            <a:spLocks noGrp="1"/>
          </p:cNvSpPr>
          <p:nvPr>
            <p:ph type="body" idx="1"/>
          </p:nvPr>
        </p:nvSpPr>
        <p:spPr>
          <a:xfrm>
            <a:off x="4766733" y="273050"/>
            <a:ext cx="6815667" cy="5853112"/>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2"/>
          </p:nvPr>
        </p:nvSpPr>
        <p:spPr>
          <a:xfrm>
            <a:off x="609601" y="1435101"/>
            <a:ext cx="4011084" cy="4691063"/>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283122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Imagen con título">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2389718" y="4800601"/>
            <a:ext cx="7315199" cy="566737"/>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7" name="Shape 67"/>
          <p:cNvSpPr>
            <a:spLocks noGrp="1"/>
          </p:cNvSpPr>
          <p:nvPr>
            <p:ph type="pic" idx="2"/>
          </p:nvPr>
        </p:nvSpPr>
        <p:spPr>
          <a:xfrm>
            <a:off x="2389718" y="612775"/>
            <a:ext cx="7315199" cy="4114800"/>
          </a:xfrm>
          <a:prstGeom prst="rect">
            <a:avLst/>
          </a:prstGeom>
          <a:noFill/>
          <a:ln>
            <a:noFill/>
          </a:ln>
        </p:spPr>
        <p:txBody>
          <a:bodyPr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2389718" y="5367338"/>
            <a:ext cx="7315199" cy="804861"/>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9" name="Shape 69"/>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941132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blip>
          <a:stretch>
            <a:fillRect/>
          </a:stretch>
        </a:blip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609600" y="274637"/>
            <a:ext cx="109728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609600" y="1600201"/>
            <a:ext cx="109728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609601" y="6356351"/>
            <a:ext cx="28447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4165600" y="6356351"/>
            <a:ext cx="3860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8737601" y="6356351"/>
            <a:ext cx="28447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s-ES" sz="1200" smtClean="0">
                <a:solidFill>
                  <a:srgbClr val="888888"/>
                </a:solidFill>
                <a:latin typeface="Calibri"/>
                <a:ea typeface="Calibri"/>
                <a:cs typeface="Calibri"/>
                <a:sym typeface="Calibri"/>
              </a:rPr>
              <a:pPr algn="r">
                <a:buSzPct val="25000"/>
              </a:pPr>
              <a:t>‹Nº›</a:t>
            </a:fld>
            <a:endParaRPr lang="es-E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996238823"/>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p:nvPr/>
        </p:nvSpPr>
        <p:spPr>
          <a:xfrm>
            <a:off x="4223533" y="188641"/>
            <a:ext cx="4322590" cy="923329"/>
          </a:xfrm>
          <a:prstGeom prst="rect">
            <a:avLst/>
          </a:prstGeom>
          <a:noFill/>
          <a:ln>
            <a:noFill/>
          </a:ln>
        </p:spPr>
        <p:txBody>
          <a:bodyPr lIns="91425" tIns="45700" rIns="91425" bIns="45700" anchor="t" anchorCtr="0">
            <a:noAutofit/>
          </a:bodyPr>
          <a:lstStyle/>
          <a:p>
            <a:pPr algn="ctr">
              <a:buSzPct val="25000"/>
            </a:pPr>
            <a:r>
              <a:rPr lang="es-ES" sz="5400" b="1" kern="0" dirty="0">
                <a:solidFill>
                  <a:srgbClr val="000000"/>
                </a:solidFill>
                <a:latin typeface="Calibri"/>
                <a:ea typeface="Calibri"/>
                <a:cs typeface="Calibri"/>
                <a:sym typeface="Calibri"/>
              </a:rPr>
              <a:t>Virtualización</a:t>
            </a:r>
          </a:p>
        </p:txBody>
      </p:sp>
      <p:sp>
        <p:nvSpPr>
          <p:cNvPr id="2" name="Rectángulo 1">
            <a:extLst>
              <a:ext uri="{FF2B5EF4-FFF2-40B4-BE49-F238E27FC236}">
                <a16:creationId xmlns:a16="http://schemas.microsoft.com/office/drawing/2014/main" id="{2D3514F2-FEE6-493C-89F8-E52F99F6CAAA}"/>
              </a:ext>
            </a:extLst>
          </p:cNvPr>
          <p:cNvSpPr/>
          <p:nvPr/>
        </p:nvSpPr>
        <p:spPr>
          <a:xfrm>
            <a:off x="3135923" y="1980254"/>
            <a:ext cx="6096000" cy="2862322"/>
          </a:xfrm>
          <a:prstGeom prst="rect">
            <a:avLst/>
          </a:prstGeom>
        </p:spPr>
        <p:txBody>
          <a:bodyPr>
            <a:spAutoFit/>
          </a:bodyPr>
          <a:lstStyle/>
          <a:p>
            <a:r>
              <a:rPr lang="en-US" dirty="0"/>
              <a:t>Un </a:t>
            </a:r>
            <a:r>
              <a:rPr lang="en-US" dirty="0" err="1"/>
              <a:t>poco</a:t>
            </a:r>
            <a:r>
              <a:rPr lang="en-US" dirty="0"/>
              <a:t> de </a:t>
            </a:r>
            <a:r>
              <a:rPr lang="en-US" dirty="0" err="1"/>
              <a:t>historia</a:t>
            </a:r>
            <a:endParaRPr lang="en-US" dirty="0"/>
          </a:p>
          <a:p>
            <a:r>
              <a:rPr lang="en-US" dirty="0"/>
              <a:t>o </a:t>
            </a:r>
            <a:r>
              <a:rPr lang="en-US" dirty="0" err="1"/>
              <a:t>Qué</a:t>
            </a:r>
            <a:r>
              <a:rPr lang="en-US" dirty="0"/>
              <a:t> </a:t>
            </a:r>
            <a:r>
              <a:rPr lang="en-US" dirty="0" err="1"/>
              <a:t>es</a:t>
            </a:r>
            <a:r>
              <a:rPr lang="en-US" dirty="0"/>
              <a:t> y para </a:t>
            </a:r>
            <a:r>
              <a:rPr lang="en-US" dirty="0" err="1"/>
              <a:t>qué</a:t>
            </a:r>
            <a:r>
              <a:rPr lang="en-US" dirty="0"/>
              <a:t> </a:t>
            </a:r>
            <a:r>
              <a:rPr lang="en-US" dirty="0" err="1"/>
              <a:t>sirve</a:t>
            </a:r>
            <a:r>
              <a:rPr lang="en-US" dirty="0"/>
              <a:t>.</a:t>
            </a:r>
          </a:p>
          <a:p>
            <a:r>
              <a:rPr lang="en-US" dirty="0"/>
              <a:t>o </a:t>
            </a:r>
            <a:r>
              <a:rPr lang="en-US" dirty="0" err="1"/>
              <a:t>Cuales</a:t>
            </a:r>
            <a:r>
              <a:rPr lang="en-US" dirty="0"/>
              <a:t> </a:t>
            </a:r>
            <a:r>
              <a:rPr lang="en-US" dirty="0" err="1"/>
              <a:t>opciones</a:t>
            </a:r>
            <a:r>
              <a:rPr lang="en-US" dirty="0"/>
              <a:t> para </a:t>
            </a:r>
            <a:r>
              <a:rPr lang="en-US" dirty="0" err="1"/>
              <a:t>servidor</a:t>
            </a:r>
            <a:r>
              <a:rPr lang="en-US" dirty="0"/>
              <a:t> </a:t>
            </a:r>
            <a:r>
              <a:rPr lang="en-US" dirty="0" err="1"/>
              <a:t>existen</a:t>
            </a:r>
            <a:r>
              <a:rPr lang="en-US" dirty="0"/>
              <a:t> </a:t>
            </a:r>
            <a:r>
              <a:rPr lang="en-US" dirty="0" err="1"/>
              <a:t>en</a:t>
            </a:r>
            <a:r>
              <a:rPr lang="en-US" dirty="0"/>
              <a:t> el </a:t>
            </a:r>
            <a:r>
              <a:rPr lang="en-US" dirty="0" err="1"/>
              <a:t>mercado</a:t>
            </a:r>
            <a:r>
              <a:rPr lang="en-US" dirty="0"/>
              <a:t> (gratis y de </a:t>
            </a:r>
            <a:r>
              <a:rPr lang="en-US" dirty="0" err="1"/>
              <a:t>pago</a:t>
            </a:r>
            <a:r>
              <a:rPr lang="en-US" dirty="0"/>
              <a:t>)</a:t>
            </a:r>
          </a:p>
          <a:p>
            <a:r>
              <a:rPr lang="en-US" dirty="0"/>
              <a:t> </a:t>
            </a:r>
            <a:r>
              <a:rPr lang="en-US" dirty="0" err="1"/>
              <a:t>Crear</a:t>
            </a:r>
            <a:r>
              <a:rPr lang="en-US" dirty="0"/>
              <a:t> un </a:t>
            </a:r>
            <a:r>
              <a:rPr lang="en-US" dirty="0" err="1"/>
              <a:t>cuadro</a:t>
            </a:r>
            <a:r>
              <a:rPr lang="en-US" dirty="0"/>
              <a:t> </a:t>
            </a:r>
            <a:r>
              <a:rPr lang="en-US" dirty="0" err="1"/>
              <a:t>comparativo</a:t>
            </a:r>
            <a:r>
              <a:rPr lang="en-US" dirty="0"/>
              <a:t>.</a:t>
            </a:r>
          </a:p>
          <a:p>
            <a:r>
              <a:rPr lang="en-US" dirty="0"/>
              <a:t>o </a:t>
            </a:r>
            <a:r>
              <a:rPr lang="en-US" dirty="0" err="1"/>
              <a:t>Citar</a:t>
            </a:r>
            <a:r>
              <a:rPr lang="en-US" dirty="0"/>
              <a:t> </a:t>
            </a:r>
            <a:r>
              <a:rPr lang="en-US" dirty="0" err="1"/>
              <a:t>ventajas</a:t>
            </a:r>
            <a:r>
              <a:rPr lang="en-US" dirty="0"/>
              <a:t> y </a:t>
            </a:r>
            <a:r>
              <a:rPr lang="en-US" dirty="0" err="1"/>
              <a:t>desventajas</a:t>
            </a:r>
            <a:r>
              <a:rPr lang="en-US" dirty="0"/>
              <a:t> de la </a:t>
            </a:r>
            <a:r>
              <a:rPr lang="en-US" dirty="0" err="1"/>
              <a:t>virtualización</a:t>
            </a:r>
            <a:r>
              <a:rPr lang="en-US" dirty="0"/>
              <a:t>.</a:t>
            </a:r>
          </a:p>
          <a:p>
            <a:r>
              <a:rPr lang="en-US" dirty="0"/>
              <a:t>o </a:t>
            </a:r>
            <a:r>
              <a:rPr lang="en-US" dirty="0" err="1"/>
              <a:t>Mostrar</a:t>
            </a:r>
            <a:r>
              <a:rPr lang="en-US" dirty="0"/>
              <a:t> un demo </a:t>
            </a:r>
            <a:r>
              <a:rPr lang="en-US" dirty="0" err="1"/>
              <a:t>funcional</a:t>
            </a:r>
            <a:r>
              <a:rPr lang="en-US" dirty="0"/>
              <a:t> a la </a:t>
            </a:r>
            <a:r>
              <a:rPr lang="en-US" dirty="0" err="1"/>
              <a:t>clase</a:t>
            </a:r>
            <a:r>
              <a:rPr lang="en-US" dirty="0"/>
              <a:t>.</a:t>
            </a:r>
          </a:p>
          <a:p>
            <a:r>
              <a:rPr lang="en-US" dirty="0"/>
              <a:t> </a:t>
            </a:r>
            <a:r>
              <a:rPr lang="en-US" dirty="0" err="1"/>
              <a:t>Requerimientos</a:t>
            </a:r>
            <a:r>
              <a:rPr lang="en-US" dirty="0"/>
              <a:t> de </a:t>
            </a:r>
            <a:r>
              <a:rPr lang="en-US" dirty="0" err="1"/>
              <a:t>instalación</a:t>
            </a:r>
            <a:r>
              <a:rPr lang="en-US" dirty="0"/>
              <a:t>.</a:t>
            </a:r>
          </a:p>
          <a:p>
            <a:r>
              <a:rPr lang="en-US" dirty="0"/>
              <a:t> </a:t>
            </a:r>
            <a:r>
              <a:rPr lang="en-US" dirty="0" err="1"/>
              <a:t>Mencionar</a:t>
            </a:r>
            <a:r>
              <a:rPr lang="en-US" dirty="0"/>
              <a:t> </a:t>
            </a:r>
            <a:r>
              <a:rPr lang="en-US" dirty="0" err="1"/>
              <a:t>puntos</a:t>
            </a:r>
            <a:r>
              <a:rPr lang="en-US" dirty="0"/>
              <a:t> </a:t>
            </a:r>
            <a:r>
              <a:rPr lang="en-US" dirty="0" err="1"/>
              <a:t>importantes</a:t>
            </a:r>
            <a:r>
              <a:rPr lang="en-US" dirty="0"/>
              <a:t> </a:t>
            </a:r>
            <a:r>
              <a:rPr lang="en-US" dirty="0" err="1"/>
              <a:t>durante</a:t>
            </a:r>
            <a:r>
              <a:rPr lang="en-US" dirty="0"/>
              <a:t> la </a:t>
            </a:r>
            <a:r>
              <a:rPr lang="en-US" dirty="0" err="1"/>
              <a:t>instalación</a:t>
            </a:r>
            <a:r>
              <a:rPr lang="en-US" dirty="0"/>
              <a:t> y </a:t>
            </a:r>
            <a:r>
              <a:rPr lang="en-US" dirty="0" err="1"/>
              <a:t>configuración</a:t>
            </a:r>
            <a:endParaRPr lang="en-US" dirty="0"/>
          </a:p>
        </p:txBody>
      </p:sp>
    </p:spTree>
    <p:extLst>
      <p:ext uri="{BB962C8B-B14F-4D97-AF65-F5344CB8AC3E}">
        <p14:creationId xmlns:p14="http://schemas.microsoft.com/office/powerpoint/2010/main" val="20045962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2FF005-8B0C-4E45-A92D-8BB1E0AFC92D}"/>
              </a:ext>
            </a:extLst>
          </p:cNvPr>
          <p:cNvSpPr>
            <a:spLocks noGrp="1"/>
          </p:cNvSpPr>
          <p:nvPr>
            <p:ph type="title"/>
          </p:nvPr>
        </p:nvSpPr>
        <p:spPr/>
        <p:txBody>
          <a:bodyPr/>
          <a:lstStyle/>
          <a:p>
            <a:endParaRPr lang="en-US" dirty="0"/>
          </a:p>
        </p:txBody>
      </p:sp>
      <p:sp>
        <p:nvSpPr>
          <p:cNvPr id="3" name="Marcador de texto 2">
            <a:extLst>
              <a:ext uri="{FF2B5EF4-FFF2-40B4-BE49-F238E27FC236}">
                <a16:creationId xmlns:a16="http://schemas.microsoft.com/office/drawing/2014/main" id="{532C928F-5B79-49DE-B69A-2C833BE01142}"/>
              </a:ext>
            </a:extLst>
          </p:cNvPr>
          <p:cNvSpPr>
            <a:spLocks noGrp="1"/>
          </p:cNvSpPr>
          <p:nvPr>
            <p:ph type="body" idx="1"/>
          </p:nvPr>
        </p:nvSpPr>
        <p:spPr>
          <a:xfrm>
            <a:off x="521677" y="2426678"/>
            <a:ext cx="4700954" cy="3499337"/>
          </a:xfrm>
        </p:spPr>
        <p:txBody>
          <a:bodyPr/>
          <a:lstStyle/>
          <a:p>
            <a:r>
              <a:rPr lang="en-US" sz="1800" dirty="0"/>
              <a:t> Mac OS X Server 10.0 (Cheetah Server) </a:t>
            </a:r>
          </a:p>
          <a:p>
            <a:r>
              <a:rPr lang="en-US" sz="1800" dirty="0"/>
              <a:t>Mac OS X Server 1.0 (Rhapsody </a:t>
            </a:r>
          </a:p>
          <a:p>
            <a:r>
              <a:rPr lang="en-US" sz="1800" dirty="0"/>
              <a:t>Mac OS X Server 10.1 (Puma Server) </a:t>
            </a:r>
          </a:p>
          <a:p>
            <a:r>
              <a:rPr lang="en-US" sz="1800" dirty="0"/>
              <a:t>Mac OS X Server 10.2 (Jaguar Server) </a:t>
            </a:r>
          </a:p>
          <a:p>
            <a:r>
              <a:rPr lang="en-US" sz="1800" dirty="0"/>
              <a:t>Mac OS X Server 10.3 (Panther Server) </a:t>
            </a:r>
          </a:p>
          <a:p>
            <a:r>
              <a:rPr lang="en-US" sz="1800" dirty="0"/>
              <a:t> Mac OS X Server 10.4 (Tiger Server) </a:t>
            </a:r>
          </a:p>
          <a:p>
            <a:r>
              <a:rPr lang="en-US" sz="1800" dirty="0"/>
              <a:t>Mac OS X Server 10.5 (Leopard Server) </a:t>
            </a:r>
          </a:p>
          <a:p>
            <a:r>
              <a:rPr lang="en-US" sz="1800" dirty="0"/>
              <a:t>Mac OS X Server 10.6 (Snow Leopard Server) </a:t>
            </a:r>
          </a:p>
          <a:p>
            <a:r>
              <a:rPr lang="en-US" sz="1800" dirty="0"/>
              <a:t> Mac OS X 10.7 (Lion Server) </a:t>
            </a:r>
          </a:p>
          <a:p>
            <a:r>
              <a:rPr lang="en-US" sz="1800" dirty="0"/>
              <a:t>Mac OS X 10.8 (Mountain Lion Server) </a:t>
            </a:r>
          </a:p>
        </p:txBody>
      </p:sp>
      <p:sp>
        <p:nvSpPr>
          <p:cNvPr id="4" name="Rectángulo 3">
            <a:extLst>
              <a:ext uri="{FF2B5EF4-FFF2-40B4-BE49-F238E27FC236}">
                <a16:creationId xmlns:a16="http://schemas.microsoft.com/office/drawing/2014/main" id="{5CC33B1F-02BE-47B0-A64A-1A2939765CAC}"/>
              </a:ext>
            </a:extLst>
          </p:cNvPr>
          <p:cNvSpPr/>
          <p:nvPr/>
        </p:nvSpPr>
        <p:spPr>
          <a:xfrm>
            <a:off x="5135859" y="274637"/>
            <a:ext cx="1762021" cy="923330"/>
          </a:xfrm>
          <a:prstGeom prst="rect">
            <a:avLst/>
          </a:prstGeom>
          <a:noFill/>
        </p:spPr>
        <p:txBody>
          <a:bodyPr wrap="none" lIns="91440" tIns="45720" rIns="91440" bIns="45720">
            <a:spAutoFit/>
          </a:bodyPr>
          <a:lstStyle/>
          <a:p>
            <a:pPr algn="ctr"/>
            <a:r>
              <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MAC</a:t>
            </a:r>
          </a:p>
        </p:txBody>
      </p:sp>
      <p:sp>
        <p:nvSpPr>
          <p:cNvPr id="5" name="CuadroTexto 4">
            <a:extLst>
              <a:ext uri="{FF2B5EF4-FFF2-40B4-BE49-F238E27FC236}">
                <a16:creationId xmlns:a16="http://schemas.microsoft.com/office/drawing/2014/main" id="{78F30612-477D-4EBF-AB46-5B934038B56D}"/>
              </a:ext>
            </a:extLst>
          </p:cNvPr>
          <p:cNvSpPr txBox="1"/>
          <p:nvPr/>
        </p:nvSpPr>
        <p:spPr>
          <a:xfrm>
            <a:off x="6462346" y="1776046"/>
            <a:ext cx="3815861" cy="1477328"/>
          </a:xfrm>
          <a:prstGeom prst="rect">
            <a:avLst/>
          </a:prstGeom>
          <a:noFill/>
        </p:spPr>
        <p:txBody>
          <a:bodyPr wrap="square" rtlCol="0">
            <a:spAutoFit/>
          </a:bodyPr>
          <a:lstStyle/>
          <a:p>
            <a:r>
              <a:rPr lang="en-US" dirty="0"/>
              <a:t>Best graphical interface on the market </a:t>
            </a:r>
          </a:p>
          <a:p>
            <a:r>
              <a:rPr lang="en-US" dirty="0"/>
              <a:t>It is very stable </a:t>
            </a:r>
          </a:p>
          <a:p>
            <a:r>
              <a:rPr lang="en-US" dirty="0"/>
              <a:t>It is less vulnerable to viruses and malware</a:t>
            </a:r>
          </a:p>
        </p:txBody>
      </p:sp>
      <p:pic>
        <p:nvPicPr>
          <p:cNvPr id="3074" name="Picture 2" descr="Resultado de imagen de MAC OS">
            <a:extLst>
              <a:ext uri="{FF2B5EF4-FFF2-40B4-BE49-F238E27FC236}">
                <a16:creationId xmlns:a16="http://schemas.microsoft.com/office/drawing/2014/main" id="{3E318B46-8546-4AD6-A8E2-FC3E7623B2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0123" y="2356578"/>
            <a:ext cx="4709625" cy="4096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8961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p:nvPr/>
        </p:nvSpPr>
        <p:spPr>
          <a:xfrm>
            <a:off x="4223533" y="188641"/>
            <a:ext cx="4322590" cy="923329"/>
          </a:xfrm>
          <a:prstGeom prst="rect">
            <a:avLst/>
          </a:prstGeom>
          <a:noFill/>
          <a:ln>
            <a:noFill/>
          </a:ln>
        </p:spPr>
        <p:txBody>
          <a:bodyPr lIns="91425" tIns="45700" rIns="91425" bIns="45700" anchor="t" anchorCtr="0">
            <a:noAutofit/>
          </a:bodyPr>
          <a:lstStyle/>
          <a:p>
            <a:pPr algn="ctr">
              <a:buSzPct val="25000"/>
            </a:pPr>
            <a:endParaRPr lang="es-ES" sz="5400" b="1" kern="0" dirty="0">
              <a:solidFill>
                <a:srgbClr val="000000"/>
              </a:solidFill>
              <a:latin typeface="Calibri"/>
              <a:ea typeface="Calibri"/>
              <a:cs typeface="Calibri"/>
              <a:sym typeface="Calibri"/>
            </a:endParaRPr>
          </a:p>
        </p:txBody>
      </p:sp>
      <p:sp>
        <p:nvSpPr>
          <p:cNvPr id="2" name="Rectángulo 1">
            <a:extLst>
              <a:ext uri="{FF2B5EF4-FFF2-40B4-BE49-F238E27FC236}">
                <a16:creationId xmlns:a16="http://schemas.microsoft.com/office/drawing/2014/main" id="{BB0E2A2D-FA7A-49C5-AFED-AD118DD29B42}"/>
              </a:ext>
            </a:extLst>
          </p:cNvPr>
          <p:cNvSpPr/>
          <p:nvPr/>
        </p:nvSpPr>
        <p:spPr>
          <a:xfrm>
            <a:off x="5841023" y="1997344"/>
            <a:ext cx="6096000" cy="3693319"/>
          </a:xfrm>
          <a:prstGeom prst="rect">
            <a:avLst/>
          </a:prstGeom>
        </p:spPr>
        <p:txBody>
          <a:bodyPr>
            <a:spAutoFit/>
          </a:bodyPr>
          <a:lstStyle/>
          <a:p>
            <a:pPr>
              <a:buFont typeface="Arial" panose="020B0604020202020204" pitchFamily="34" charset="0"/>
              <a:buChar char="•"/>
            </a:pPr>
            <a:r>
              <a:rPr lang="es-CR" dirty="0"/>
              <a:t> </a:t>
            </a:r>
            <a:r>
              <a:rPr lang="en-US" dirty="0"/>
              <a:t>Rapid incorporation of new resources for virtualized servers.</a:t>
            </a:r>
          </a:p>
          <a:p>
            <a:pPr>
              <a:buFont typeface="Arial" panose="020B0604020202020204" pitchFamily="34" charset="0"/>
              <a:buChar char="•"/>
            </a:pPr>
            <a:r>
              <a:rPr lang="en-US" dirty="0"/>
              <a:t>Reduction of space and consumption costs.</a:t>
            </a:r>
          </a:p>
          <a:p>
            <a:pPr>
              <a:buFont typeface="Arial" panose="020B0604020202020204" pitchFamily="34" charset="0"/>
              <a:buChar char="•"/>
            </a:pPr>
            <a:r>
              <a:rPr lang="en-US" dirty="0"/>
              <a:t>Reducing IT costs through increased efficiency and flexibility in the use of resources.</a:t>
            </a:r>
          </a:p>
          <a:p>
            <a:pPr>
              <a:buFont typeface="Arial" panose="020B0604020202020204" pitchFamily="34" charset="0"/>
              <a:buChar char="•"/>
            </a:pPr>
            <a:r>
              <a:rPr lang="en-US" dirty="0"/>
              <a:t>Centralized and simplified global administration.</a:t>
            </a:r>
          </a:p>
          <a:p>
            <a:pPr>
              <a:buFont typeface="Arial" panose="020B0604020202020204" pitchFamily="34" charset="0"/>
              <a:buChar char="•"/>
            </a:pPr>
            <a:r>
              <a:rPr lang="en-US" dirty="0"/>
              <a:t>It allows us to manage our CPD as a pool of resources or pool all the processing capacity, memory, network and storage available in our infrastructure</a:t>
            </a:r>
          </a:p>
          <a:p>
            <a:pPr>
              <a:buFont typeface="Arial" panose="020B0604020202020204" pitchFamily="34" charset="0"/>
              <a:buChar char="•"/>
            </a:pPr>
            <a:r>
              <a:rPr lang="en-US" dirty="0"/>
              <a:t>It not only brings the direct benefit in reducing the necessary hardware, as well as its associated costs</a:t>
            </a:r>
          </a:p>
          <a:p>
            <a:pPr>
              <a:buFont typeface="Arial" panose="020B0604020202020204" pitchFamily="34" charset="0"/>
              <a:buChar char="•"/>
            </a:pPr>
            <a:r>
              <a:rPr lang="en-US" dirty="0"/>
              <a:t>Reduces stopping times</a:t>
            </a:r>
          </a:p>
          <a:p>
            <a:pPr>
              <a:buFont typeface="Arial" panose="020B0604020202020204" pitchFamily="34" charset="0"/>
              <a:buChar char="•"/>
            </a:pPr>
            <a:r>
              <a:rPr lang="en-US" dirty="0"/>
              <a:t>High degree of overall satisfaction</a:t>
            </a:r>
            <a:endParaRPr lang="es-CR" dirty="0"/>
          </a:p>
        </p:txBody>
      </p:sp>
      <p:sp>
        <p:nvSpPr>
          <p:cNvPr id="3" name="Rectángulo 2">
            <a:extLst>
              <a:ext uri="{FF2B5EF4-FFF2-40B4-BE49-F238E27FC236}">
                <a16:creationId xmlns:a16="http://schemas.microsoft.com/office/drawing/2014/main" id="{7A4A6CCC-7767-463B-87FB-97D6A570E173}"/>
              </a:ext>
            </a:extLst>
          </p:cNvPr>
          <p:cNvSpPr/>
          <p:nvPr/>
        </p:nvSpPr>
        <p:spPr>
          <a:xfrm>
            <a:off x="4233952" y="171056"/>
            <a:ext cx="3724097" cy="1754326"/>
          </a:xfrm>
          <a:prstGeom prst="rect">
            <a:avLst/>
          </a:prstGeom>
          <a:noFill/>
        </p:spPr>
        <p:txBody>
          <a:bodyPr wrap="none" lIns="91440" tIns="45720" rIns="91440" bIns="45720">
            <a:spAutoFit/>
          </a:bodyPr>
          <a:lstStyle/>
          <a:p>
            <a:pPr algn="ctr"/>
            <a:r>
              <a:rPr lang="es-E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Advantage</a:t>
            </a:r>
            <a:endPar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pPr algn="ct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4" name="Imagen 3">
            <a:extLst>
              <a:ext uri="{FF2B5EF4-FFF2-40B4-BE49-F238E27FC236}">
                <a16:creationId xmlns:a16="http://schemas.microsoft.com/office/drawing/2014/main" id="{F3B0E9DF-C817-4F2F-BBEE-CCB793D98A6B}"/>
              </a:ext>
            </a:extLst>
          </p:cNvPr>
          <p:cNvPicPr>
            <a:picLocks noChangeAspect="1"/>
          </p:cNvPicPr>
          <p:nvPr/>
        </p:nvPicPr>
        <p:blipFill>
          <a:blip r:embed="rId3"/>
          <a:stretch>
            <a:fillRect/>
          </a:stretch>
        </p:blipFill>
        <p:spPr>
          <a:xfrm>
            <a:off x="177678" y="2609850"/>
            <a:ext cx="5663345" cy="2552700"/>
          </a:xfrm>
          <a:prstGeom prst="rect">
            <a:avLst/>
          </a:prstGeom>
        </p:spPr>
      </p:pic>
    </p:spTree>
    <p:extLst>
      <p:ext uri="{BB962C8B-B14F-4D97-AF65-F5344CB8AC3E}">
        <p14:creationId xmlns:p14="http://schemas.microsoft.com/office/powerpoint/2010/main" val="767673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p:nvPr/>
        </p:nvSpPr>
        <p:spPr>
          <a:xfrm>
            <a:off x="4223533" y="188641"/>
            <a:ext cx="4322590" cy="923329"/>
          </a:xfrm>
          <a:prstGeom prst="rect">
            <a:avLst/>
          </a:prstGeom>
          <a:noFill/>
          <a:ln>
            <a:noFill/>
          </a:ln>
        </p:spPr>
        <p:txBody>
          <a:bodyPr lIns="91425" tIns="45700" rIns="91425" bIns="45700" anchor="t" anchorCtr="0">
            <a:noAutofit/>
          </a:bodyPr>
          <a:lstStyle/>
          <a:p>
            <a:pPr algn="ctr">
              <a:buSzPct val="25000"/>
            </a:pPr>
            <a:endParaRPr lang="es-ES" sz="5400" b="1" kern="0" dirty="0">
              <a:solidFill>
                <a:srgbClr val="000000"/>
              </a:solidFill>
              <a:latin typeface="Calibri"/>
              <a:ea typeface="Calibri"/>
              <a:cs typeface="Calibri"/>
              <a:sym typeface="Calibri"/>
            </a:endParaRPr>
          </a:p>
        </p:txBody>
      </p:sp>
      <p:sp>
        <p:nvSpPr>
          <p:cNvPr id="2" name="Rectángulo 1">
            <a:extLst>
              <a:ext uri="{FF2B5EF4-FFF2-40B4-BE49-F238E27FC236}">
                <a16:creationId xmlns:a16="http://schemas.microsoft.com/office/drawing/2014/main" id="{BBE0FC21-A699-4322-A9AA-DF9E11D3EC2E}"/>
              </a:ext>
            </a:extLst>
          </p:cNvPr>
          <p:cNvSpPr/>
          <p:nvPr/>
        </p:nvSpPr>
        <p:spPr>
          <a:xfrm>
            <a:off x="3666200" y="188641"/>
            <a:ext cx="5070620" cy="923330"/>
          </a:xfrm>
          <a:prstGeom prst="rect">
            <a:avLst/>
          </a:prstGeom>
          <a:noFill/>
        </p:spPr>
        <p:txBody>
          <a:bodyPr wrap="none" lIns="91440" tIns="45720" rIns="91440" bIns="45720">
            <a:spAutoFit/>
          </a:bodyPr>
          <a:lstStyle/>
          <a:p>
            <a:pPr algn="ctr"/>
            <a:r>
              <a:rPr lang="es-E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Disadvantages</a:t>
            </a: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3" name="Rectángulo 2">
            <a:extLst>
              <a:ext uri="{FF2B5EF4-FFF2-40B4-BE49-F238E27FC236}">
                <a16:creationId xmlns:a16="http://schemas.microsoft.com/office/drawing/2014/main" id="{8C9A30F7-6507-442F-B24F-6CD99427D9C0}"/>
              </a:ext>
            </a:extLst>
          </p:cNvPr>
          <p:cNvSpPr/>
          <p:nvPr/>
        </p:nvSpPr>
        <p:spPr>
          <a:xfrm>
            <a:off x="427892" y="2630639"/>
            <a:ext cx="6096000" cy="2308324"/>
          </a:xfrm>
          <a:prstGeom prst="rect">
            <a:avLst/>
          </a:prstGeom>
        </p:spPr>
        <p:txBody>
          <a:bodyPr>
            <a:spAutoFit/>
          </a:bodyPr>
          <a:lstStyle/>
          <a:p>
            <a:pPr marL="285750" indent="-285750">
              <a:buFont typeface="Wingdings" panose="05000000000000000000" pitchFamily="2" charset="2"/>
              <a:buChar char="q"/>
            </a:pPr>
            <a:r>
              <a:rPr lang="en-US" b="1" dirty="0"/>
              <a:t>Increase of initial costs</a:t>
            </a:r>
          </a:p>
          <a:p>
            <a:pPr marL="285750" indent="-285750">
              <a:buFont typeface="Wingdings" panose="05000000000000000000" pitchFamily="2" charset="2"/>
              <a:buChar char="q"/>
            </a:pPr>
            <a:endParaRPr lang="en-US" b="1" dirty="0"/>
          </a:p>
          <a:p>
            <a:pPr marL="285750" indent="-285750">
              <a:buFont typeface="Wingdings" panose="05000000000000000000" pitchFamily="2" charset="2"/>
              <a:buChar char="q"/>
            </a:pPr>
            <a:r>
              <a:rPr lang="en-US" b="1" dirty="0"/>
              <a:t>Investment in software to manage servers.</a:t>
            </a:r>
          </a:p>
          <a:p>
            <a:pPr marL="285750" indent="-285750">
              <a:buFont typeface="Wingdings" panose="05000000000000000000" pitchFamily="2" charset="2"/>
              <a:buChar char="q"/>
            </a:pPr>
            <a:endParaRPr lang="en-US" b="1" dirty="0"/>
          </a:p>
          <a:p>
            <a:pPr marL="285750" indent="-285750">
              <a:buFont typeface="Wingdings" panose="05000000000000000000" pitchFamily="2" charset="2"/>
              <a:buChar char="q"/>
            </a:pPr>
            <a:r>
              <a:rPr lang="en-US" b="1" dirty="0"/>
              <a:t>Need to learn how to handle the new virtual environment.</a:t>
            </a:r>
          </a:p>
          <a:p>
            <a:pPr marL="285750" indent="-285750">
              <a:buFont typeface="Wingdings" panose="05000000000000000000" pitchFamily="2" charset="2"/>
              <a:buChar char="q"/>
            </a:pPr>
            <a:endParaRPr lang="en-US" b="1" dirty="0"/>
          </a:p>
          <a:p>
            <a:pPr marL="285750" indent="-285750">
              <a:buFont typeface="Wingdings" panose="05000000000000000000" pitchFamily="2" charset="2"/>
              <a:buChar char="q"/>
            </a:pPr>
            <a:r>
              <a:rPr lang="en-US" b="1" dirty="0"/>
              <a:t>Lower performance</a:t>
            </a:r>
            <a:endParaRPr lang="es-CR" b="1" dirty="0"/>
          </a:p>
        </p:txBody>
      </p:sp>
      <p:pic>
        <p:nvPicPr>
          <p:cNvPr id="4" name="Imagen 3">
            <a:extLst>
              <a:ext uri="{FF2B5EF4-FFF2-40B4-BE49-F238E27FC236}">
                <a16:creationId xmlns:a16="http://schemas.microsoft.com/office/drawing/2014/main" id="{6641ED4A-C214-4201-839F-BD2871F2FFEA}"/>
              </a:ext>
            </a:extLst>
          </p:cNvPr>
          <p:cNvPicPr>
            <a:picLocks noChangeAspect="1"/>
          </p:cNvPicPr>
          <p:nvPr/>
        </p:nvPicPr>
        <p:blipFill>
          <a:blip r:embed="rId3"/>
          <a:stretch>
            <a:fillRect/>
          </a:stretch>
        </p:blipFill>
        <p:spPr>
          <a:xfrm>
            <a:off x="6594231" y="2320803"/>
            <a:ext cx="5290038" cy="3306274"/>
          </a:xfrm>
          <a:prstGeom prst="rect">
            <a:avLst/>
          </a:prstGeom>
        </p:spPr>
      </p:pic>
    </p:spTree>
    <p:extLst>
      <p:ext uri="{BB962C8B-B14F-4D97-AF65-F5344CB8AC3E}">
        <p14:creationId xmlns:p14="http://schemas.microsoft.com/office/powerpoint/2010/main" val="3855381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p:nvPr/>
        </p:nvSpPr>
        <p:spPr>
          <a:xfrm>
            <a:off x="4223533" y="188641"/>
            <a:ext cx="4322590" cy="923329"/>
          </a:xfrm>
          <a:prstGeom prst="rect">
            <a:avLst/>
          </a:prstGeom>
          <a:noFill/>
          <a:ln>
            <a:noFill/>
          </a:ln>
        </p:spPr>
        <p:txBody>
          <a:bodyPr lIns="91425" tIns="45700" rIns="91425" bIns="45700" anchor="t" anchorCtr="0">
            <a:noAutofit/>
          </a:bodyPr>
          <a:lstStyle/>
          <a:p>
            <a:pPr algn="ctr">
              <a:buSzPct val="25000"/>
            </a:pPr>
            <a:r>
              <a:rPr lang="es-ES" sz="5400" b="1" kern="0" dirty="0">
                <a:solidFill>
                  <a:srgbClr val="000000"/>
                </a:solidFill>
                <a:latin typeface="Calibri"/>
                <a:ea typeface="Calibri"/>
                <a:cs typeface="Calibri"/>
                <a:sym typeface="Calibri"/>
              </a:rPr>
              <a:t>Virtualización</a:t>
            </a:r>
          </a:p>
        </p:txBody>
      </p:sp>
    </p:spTree>
    <p:extLst>
      <p:ext uri="{BB962C8B-B14F-4D97-AF65-F5344CB8AC3E}">
        <p14:creationId xmlns:p14="http://schemas.microsoft.com/office/powerpoint/2010/main" val="35226741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584D88-4FA4-4A55-9EA3-7807017FEBC5}"/>
              </a:ext>
            </a:extLst>
          </p:cNvPr>
          <p:cNvSpPr>
            <a:spLocks noGrp="1"/>
          </p:cNvSpPr>
          <p:nvPr>
            <p:ph type="title"/>
          </p:nvPr>
        </p:nvSpPr>
        <p:spPr/>
        <p:txBody>
          <a:bodyPr/>
          <a:lstStyle/>
          <a:p>
            <a:endParaRPr lang="en-US"/>
          </a:p>
        </p:txBody>
      </p:sp>
      <p:sp>
        <p:nvSpPr>
          <p:cNvPr id="3" name="Marcador de texto 2">
            <a:extLst>
              <a:ext uri="{FF2B5EF4-FFF2-40B4-BE49-F238E27FC236}">
                <a16:creationId xmlns:a16="http://schemas.microsoft.com/office/drawing/2014/main" id="{51E96E0B-3600-4AF2-9820-4DE96B451DF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059045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3C4A59B4-B4B7-4FCB-A774-EB95CBF154EE}"/>
              </a:ext>
            </a:extLst>
          </p:cNvPr>
          <p:cNvPicPr>
            <a:picLocks noChangeAspect="1"/>
          </p:cNvPicPr>
          <p:nvPr/>
        </p:nvPicPr>
        <p:blipFill>
          <a:blip r:embed="rId2"/>
          <a:stretch>
            <a:fillRect/>
          </a:stretch>
        </p:blipFill>
        <p:spPr>
          <a:xfrm>
            <a:off x="0" y="0"/>
            <a:ext cx="12192000" cy="6858000"/>
          </a:xfrm>
          <a:prstGeom prst="rect">
            <a:avLst/>
          </a:prstGeom>
        </p:spPr>
      </p:pic>
      <p:pic>
        <p:nvPicPr>
          <p:cNvPr id="6" name="Imagen 5">
            <a:extLst>
              <a:ext uri="{FF2B5EF4-FFF2-40B4-BE49-F238E27FC236}">
                <a16:creationId xmlns:a16="http://schemas.microsoft.com/office/drawing/2014/main" id="{7AD27C9C-87DD-4A8A-98E1-CC3F236ED4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365" y="86091"/>
            <a:ext cx="2544908" cy="2296624"/>
          </a:xfrm>
          <a:prstGeom prst="rect">
            <a:avLst/>
          </a:prstGeom>
        </p:spPr>
      </p:pic>
      <p:sp>
        <p:nvSpPr>
          <p:cNvPr id="7" name="Rectángulo 6">
            <a:extLst>
              <a:ext uri="{FF2B5EF4-FFF2-40B4-BE49-F238E27FC236}">
                <a16:creationId xmlns:a16="http://schemas.microsoft.com/office/drawing/2014/main" id="{BE7188E0-D051-4FF3-8B90-8B99D511AB58}"/>
              </a:ext>
            </a:extLst>
          </p:cNvPr>
          <p:cNvSpPr/>
          <p:nvPr/>
        </p:nvSpPr>
        <p:spPr>
          <a:xfrm>
            <a:off x="2244106" y="1525397"/>
            <a:ext cx="7815153" cy="6740307"/>
          </a:xfrm>
          <a:prstGeom prst="rect">
            <a:avLst/>
          </a:prstGeom>
          <a:noFill/>
        </p:spPr>
        <p:txBody>
          <a:bodyPr wrap="none" lIns="91440" tIns="45720" rIns="91440" bIns="45720">
            <a:spAutoFit/>
          </a:bodyPr>
          <a:lstStyle/>
          <a:p>
            <a:pPr algn="ctr"/>
            <a:r>
              <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Taller #1 </a:t>
            </a:r>
            <a:r>
              <a:rPr lang="es-CR"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Virtualización</a:t>
            </a:r>
            <a:r>
              <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t>
            </a:r>
          </a:p>
          <a:p>
            <a:pPr algn="ctr"/>
            <a:endPar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pPr algn="ctr"/>
            <a:r>
              <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Oscar Vega.</a:t>
            </a:r>
          </a:p>
          <a:p>
            <a:pPr algn="ctr"/>
            <a:r>
              <a:rPr lang="es-ES" sz="5400" b="1">
                <a:ln w="13462">
                  <a:solidFill>
                    <a:schemeClr val="bg1"/>
                  </a:solidFill>
                  <a:prstDash val="solid"/>
                </a:ln>
                <a:solidFill>
                  <a:schemeClr val="tx1">
                    <a:lumMod val="85000"/>
                    <a:lumOff val="15000"/>
                  </a:schemeClr>
                </a:solidFill>
                <a:effectLst>
                  <a:outerShdw dist="38100" dir="2700000" algn="bl" rotWithShape="0">
                    <a:schemeClr val="accent5"/>
                  </a:outerShdw>
                </a:effectLst>
              </a:rPr>
              <a:t>Kevin Arias.</a:t>
            </a:r>
            <a:endPar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pPr algn="ctr"/>
            <a:r>
              <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Roque Chacón.</a:t>
            </a:r>
          </a:p>
          <a:p>
            <a:pPr algn="ct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pPr algn="ct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pPr algn="ct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2863323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2" name="Imagen 1">
            <a:extLst>
              <a:ext uri="{FF2B5EF4-FFF2-40B4-BE49-F238E27FC236}">
                <a16:creationId xmlns:a16="http://schemas.microsoft.com/office/drawing/2014/main" id="{7E4E0D57-F5F2-424F-B159-BA0FFF4EE454}"/>
              </a:ext>
            </a:extLst>
          </p:cNvPr>
          <p:cNvPicPr>
            <a:picLocks noChangeAspect="1"/>
          </p:cNvPicPr>
          <p:nvPr/>
        </p:nvPicPr>
        <p:blipFill>
          <a:blip r:embed="rId3"/>
          <a:stretch>
            <a:fillRect/>
          </a:stretch>
        </p:blipFill>
        <p:spPr>
          <a:xfrm>
            <a:off x="0" y="0"/>
            <a:ext cx="12192000" cy="6858000"/>
          </a:xfrm>
          <a:prstGeom prst="rect">
            <a:avLst/>
          </a:prstGeom>
        </p:spPr>
      </p:pic>
      <p:sp>
        <p:nvSpPr>
          <p:cNvPr id="88" name="Shape 88"/>
          <p:cNvSpPr/>
          <p:nvPr/>
        </p:nvSpPr>
        <p:spPr>
          <a:xfrm>
            <a:off x="4223533" y="188641"/>
            <a:ext cx="4322590" cy="923329"/>
          </a:xfrm>
          <a:prstGeom prst="rect">
            <a:avLst/>
          </a:prstGeom>
          <a:noFill/>
          <a:ln>
            <a:noFill/>
          </a:ln>
        </p:spPr>
        <p:txBody>
          <a:bodyPr lIns="91425" tIns="45700" rIns="91425" bIns="45700" anchor="t" anchorCtr="0">
            <a:noAutofit/>
          </a:bodyPr>
          <a:lstStyle/>
          <a:p>
            <a:pPr marL="0" marR="0" lvl="0" indent="0" algn="ctr" defTabSz="914400" rtl="0" eaLnBrk="1" fontAlgn="auto" latinLnBrk="0" hangingPunct="1">
              <a:lnSpc>
                <a:spcPct val="100000"/>
              </a:lnSpc>
              <a:spcBef>
                <a:spcPts val="0"/>
              </a:spcBef>
              <a:spcAft>
                <a:spcPts val="0"/>
              </a:spcAft>
              <a:buClrTx/>
              <a:buSzPct val="25000"/>
              <a:buFontTx/>
              <a:buNone/>
              <a:tabLst/>
              <a:defRPr/>
            </a:pPr>
            <a:endParaRPr kumimoji="0" lang="es-ES" sz="5400" b="1" i="0" u="none" strike="noStrike" kern="0" cap="none" spc="0" normalizeH="0" baseline="0" noProof="0" dirty="0">
              <a:ln>
                <a:noFill/>
              </a:ln>
              <a:solidFill>
                <a:srgbClr val="000000"/>
              </a:solidFill>
              <a:effectLst/>
              <a:uLnTx/>
              <a:uFillTx/>
              <a:latin typeface="Calibri"/>
              <a:ea typeface="Calibri"/>
              <a:cs typeface="Calibri"/>
              <a:sym typeface="Calibri"/>
            </a:endParaRPr>
          </a:p>
        </p:txBody>
      </p:sp>
      <p:sp>
        <p:nvSpPr>
          <p:cNvPr id="3" name="Rectángulo 2">
            <a:extLst>
              <a:ext uri="{FF2B5EF4-FFF2-40B4-BE49-F238E27FC236}">
                <a16:creationId xmlns:a16="http://schemas.microsoft.com/office/drawing/2014/main" id="{710162AF-A604-49C3-903B-636BAFED135C}"/>
              </a:ext>
            </a:extLst>
          </p:cNvPr>
          <p:cNvSpPr/>
          <p:nvPr/>
        </p:nvSpPr>
        <p:spPr>
          <a:xfrm>
            <a:off x="1944475" y="2756320"/>
            <a:ext cx="6069803" cy="1015663"/>
          </a:xfrm>
          <a:prstGeom prst="rect">
            <a:avLst/>
          </a:prstGeom>
          <a:noFill/>
        </p:spPr>
        <p:txBody>
          <a:bodyPr wrap="none" lIns="91440" tIns="45720" rIns="91440" bIns="45720">
            <a:spAutoFit/>
          </a:bodyPr>
          <a:lstStyle/>
          <a:p>
            <a:pPr algn="ctr"/>
            <a:r>
              <a:rPr lang="es-ES" sz="6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WORKSHOP</a:t>
            </a:r>
            <a:r>
              <a:rPr lang="es-ES" sz="6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#1 </a:t>
            </a:r>
          </a:p>
        </p:txBody>
      </p:sp>
    </p:spTree>
    <p:extLst>
      <p:ext uri="{BB962C8B-B14F-4D97-AF65-F5344CB8AC3E}">
        <p14:creationId xmlns:p14="http://schemas.microsoft.com/office/powerpoint/2010/main" val="3278292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p:nvPr/>
        </p:nvSpPr>
        <p:spPr>
          <a:xfrm>
            <a:off x="4223533" y="188641"/>
            <a:ext cx="4322590" cy="923329"/>
          </a:xfrm>
          <a:prstGeom prst="rect">
            <a:avLst/>
          </a:prstGeom>
          <a:noFill/>
          <a:ln>
            <a:noFill/>
          </a:ln>
        </p:spPr>
        <p:txBody>
          <a:bodyPr lIns="91425" tIns="45700" rIns="91425" bIns="45700" anchor="t" anchorCtr="0">
            <a:noAutofit/>
          </a:bodyPr>
          <a:lstStyle/>
          <a:p>
            <a:pPr algn="ctr">
              <a:buSzPct val="25000"/>
            </a:pPr>
            <a:endParaRPr lang="es-ES" sz="5400" b="1" kern="0" dirty="0">
              <a:solidFill>
                <a:srgbClr val="000000"/>
              </a:solidFill>
              <a:latin typeface="Calibri"/>
              <a:ea typeface="Calibri"/>
              <a:cs typeface="Calibri"/>
              <a:sym typeface="Calibri"/>
            </a:endParaRPr>
          </a:p>
        </p:txBody>
      </p:sp>
      <p:sp>
        <p:nvSpPr>
          <p:cNvPr id="3" name="CuadroTexto 2">
            <a:extLst>
              <a:ext uri="{FF2B5EF4-FFF2-40B4-BE49-F238E27FC236}">
                <a16:creationId xmlns:a16="http://schemas.microsoft.com/office/drawing/2014/main" id="{884B8D32-EBC8-4F46-B1D6-CA378B5AE1A8}"/>
              </a:ext>
            </a:extLst>
          </p:cNvPr>
          <p:cNvSpPr txBox="1"/>
          <p:nvPr/>
        </p:nvSpPr>
        <p:spPr>
          <a:xfrm>
            <a:off x="615462" y="2409092"/>
            <a:ext cx="662940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History</a:t>
            </a:r>
          </a:p>
          <a:p>
            <a:pPr marL="285750" indent="-285750">
              <a:buFont typeface="Arial" panose="020B0604020202020204" pitchFamily="34" charset="0"/>
              <a:buChar char="•"/>
            </a:pPr>
            <a:r>
              <a:rPr lang="en-US" dirty="0"/>
              <a:t>  What is it and what is it for.</a:t>
            </a:r>
          </a:p>
          <a:p>
            <a:pPr marL="285750" indent="-285750">
              <a:buFont typeface="Arial" panose="020B0604020202020204" pitchFamily="34" charset="0"/>
              <a:buChar char="•"/>
            </a:pPr>
            <a:r>
              <a:rPr lang="en-US" dirty="0"/>
              <a:t>Server options available in the market (free and paid)</a:t>
            </a:r>
          </a:p>
          <a:p>
            <a:pPr marL="285750" indent="-285750">
              <a:buFont typeface="Arial" panose="020B0604020202020204" pitchFamily="34" charset="0"/>
              <a:buChar char="•"/>
            </a:pPr>
            <a:r>
              <a:rPr lang="en-US" dirty="0"/>
              <a:t>Advantages and disadvantages of virtualization.</a:t>
            </a:r>
          </a:p>
          <a:p>
            <a:pPr marL="285750" indent="-285750">
              <a:buFont typeface="Arial" panose="020B0604020202020204" pitchFamily="34" charset="0"/>
              <a:buChar char="•"/>
            </a:pPr>
            <a:r>
              <a:rPr lang="en-US" dirty="0"/>
              <a:t>Showing a functional demo to the class.</a:t>
            </a:r>
          </a:p>
          <a:p>
            <a:pPr marL="285750" indent="-285750">
              <a:buFont typeface="Arial" panose="020B0604020202020204" pitchFamily="34" charset="0"/>
              <a:buChar char="•"/>
            </a:pPr>
            <a:r>
              <a:rPr lang="en-US" dirty="0"/>
              <a:t>  Installation requirements.</a:t>
            </a:r>
          </a:p>
          <a:p>
            <a:pPr marL="285750" indent="-285750">
              <a:buFont typeface="Arial" panose="020B0604020202020204" pitchFamily="34" charset="0"/>
              <a:buChar char="•"/>
            </a:pPr>
            <a:r>
              <a:rPr lang="en-US" dirty="0"/>
              <a:t>Important points during installation and configuration.</a:t>
            </a:r>
          </a:p>
        </p:txBody>
      </p:sp>
      <p:sp>
        <p:nvSpPr>
          <p:cNvPr id="4" name="Rectángulo 3">
            <a:extLst>
              <a:ext uri="{FF2B5EF4-FFF2-40B4-BE49-F238E27FC236}">
                <a16:creationId xmlns:a16="http://schemas.microsoft.com/office/drawing/2014/main" id="{B95C50E9-0D04-4293-8DD0-9C165D324C9F}"/>
              </a:ext>
            </a:extLst>
          </p:cNvPr>
          <p:cNvSpPr/>
          <p:nvPr/>
        </p:nvSpPr>
        <p:spPr>
          <a:xfrm>
            <a:off x="4801496" y="188640"/>
            <a:ext cx="2723824" cy="923330"/>
          </a:xfrm>
          <a:prstGeom prst="rect">
            <a:avLst/>
          </a:prstGeom>
          <a:noFill/>
        </p:spPr>
        <p:txBody>
          <a:bodyPr wrap="none" lIns="91440" tIns="45720" rIns="91440" bIns="45720">
            <a:spAutoFit/>
          </a:bodyPr>
          <a:lstStyle/>
          <a:p>
            <a:pPr algn="ctr"/>
            <a:r>
              <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Agenda</a:t>
            </a:r>
          </a:p>
        </p:txBody>
      </p:sp>
      <p:pic>
        <p:nvPicPr>
          <p:cNvPr id="5" name="Imagen 4">
            <a:extLst>
              <a:ext uri="{FF2B5EF4-FFF2-40B4-BE49-F238E27FC236}">
                <a16:creationId xmlns:a16="http://schemas.microsoft.com/office/drawing/2014/main" id="{53CBE14A-9218-4A39-BAC1-5F6E6DF44C67}"/>
              </a:ext>
            </a:extLst>
          </p:cNvPr>
          <p:cNvPicPr>
            <a:picLocks noChangeAspect="1"/>
          </p:cNvPicPr>
          <p:nvPr/>
        </p:nvPicPr>
        <p:blipFill>
          <a:blip r:embed="rId3"/>
          <a:stretch>
            <a:fillRect/>
          </a:stretch>
        </p:blipFill>
        <p:spPr>
          <a:xfrm>
            <a:off x="8384931" y="2631830"/>
            <a:ext cx="2438400" cy="2438400"/>
          </a:xfrm>
          <a:prstGeom prst="rect">
            <a:avLst/>
          </a:prstGeom>
        </p:spPr>
      </p:pic>
    </p:spTree>
    <p:extLst>
      <p:ext uri="{BB962C8B-B14F-4D97-AF65-F5344CB8AC3E}">
        <p14:creationId xmlns:p14="http://schemas.microsoft.com/office/powerpoint/2010/main" val="4140969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p:nvPr/>
        </p:nvSpPr>
        <p:spPr>
          <a:xfrm>
            <a:off x="4223533" y="188641"/>
            <a:ext cx="4322590" cy="923329"/>
          </a:xfrm>
          <a:prstGeom prst="rect">
            <a:avLst/>
          </a:prstGeom>
          <a:noFill/>
          <a:ln>
            <a:noFill/>
          </a:ln>
        </p:spPr>
        <p:txBody>
          <a:bodyPr lIns="91425" tIns="45700" rIns="91425" bIns="45700" anchor="t" anchorCtr="0">
            <a:noAutofit/>
          </a:bodyPr>
          <a:lstStyle/>
          <a:p>
            <a:pPr algn="ctr">
              <a:buSzPct val="25000"/>
            </a:pPr>
            <a:endParaRPr lang="es-ES" sz="5400" b="1" kern="0" dirty="0">
              <a:solidFill>
                <a:srgbClr val="000000"/>
              </a:solidFill>
              <a:latin typeface="Calibri"/>
              <a:ea typeface="Calibri"/>
              <a:cs typeface="Calibri"/>
              <a:sym typeface="Calibri"/>
            </a:endParaRPr>
          </a:p>
        </p:txBody>
      </p:sp>
      <p:sp>
        <p:nvSpPr>
          <p:cNvPr id="2" name="Rectángulo 1">
            <a:extLst>
              <a:ext uri="{FF2B5EF4-FFF2-40B4-BE49-F238E27FC236}">
                <a16:creationId xmlns:a16="http://schemas.microsoft.com/office/drawing/2014/main" id="{027807D5-7AC2-4DDA-8B20-85223A071CA5}"/>
              </a:ext>
            </a:extLst>
          </p:cNvPr>
          <p:cNvSpPr/>
          <p:nvPr/>
        </p:nvSpPr>
        <p:spPr>
          <a:xfrm>
            <a:off x="427892" y="2362844"/>
            <a:ext cx="5111262" cy="1200329"/>
          </a:xfrm>
          <a:prstGeom prst="rect">
            <a:avLst/>
          </a:prstGeom>
        </p:spPr>
        <p:txBody>
          <a:bodyPr wrap="square">
            <a:spAutoFit/>
          </a:bodyPr>
          <a:lstStyle/>
          <a:p>
            <a:r>
              <a:rPr lang="en-US" dirty="0"/>
              <a:t>Virtualization is a technology that was developed by IBM in the 60s. The first computer designed specifically for virtualization was the IBM S / 360 Model 67 mainframe.</a:t>
            </a:r>
          </a:p>
        </p:txBody>
      </p:sp>
      <p:pic>
        <p:nvPicPr>
          <p:cNvPr id="4" name="Imagen 3">
            <a:extLst>
              <a:ext uri="{FF2B5EF4-FFF2-40B4-BE49-F238E27FC236}">
                <a16:creationId xmlns:a16="http://schemas.microsoft.com/office/drawing/2014/main" id="{F98C71C8-D748-4A4A-8B26-B1BA9A3C012A}"/>
              </a:ext>
            </a:extLst>
          </p:cNvPr>
          <p:cNvPicPr>
            <a:picLocks noChangeAspect="1"/>
          </p:cNvPicPr>
          <p:nvPr/>
        </p:nvPicPr>
        <p:blipFill>
          <a:blip r:embed="rId3"/>
          <a:stretch>
            <a:fillRect/>
          </a:stretch>
        </p:blipFill>
        <p:spPr>
          <a:xfrm>
            <a:off x="6384828" y="1709178"/>
            <a:ext cx="5648097" cy="3707989"/>
          </a:xfrm>
          <a:prstGeom prst="rect">
            <a:avLst/>
          </a:prstGeom>
        </p:spPr>
      </p:pic>
      <p:sp>
        <p:nvSpPr>
          <p:cNvPr id="5" name="Rectángulo 4">
            <a:extLst>
              <a:ext uri="{FF2B5EF4-FFF2-40B4-BE49-F238E27FC236}">
                <a16:creationId xmlns:a16="http://schemas.microsoft.com/office/drawing/2014/main" id="{0D5D29C4-BD58-48F9-A2D7-84DB0C382E4C}"/>
              </a:ext>
            </a:extLst>
          </p:cNvPr>
          <p:cNvSpPr/>
          <p:nvPr/>
        </p:nvSpPr>
        <p:spPr>
          <a:xfrm>
            <a:off x="4863786" y="188641"/>
            <a:ext cx="2569934"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History</a:t>
            </a:r>
          </a:p>
        </p:txBody>
      </p:sp>
    </p:spTree>
    <p:extLst>
      <p:ext uri="{BB962C8B-B14F-4D97-AF65-F5344CB8AC3E}">
        <p14:creationId xmlns:p14="http://schemas.microsoft.com/office/powerpoint/2010/main" val="3106907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p:nvPr/>
        </p:nvSpPr>
        <p:spPr>
          <a:xfrm>
            <a:off x="4223533" y="188641"/>
            <a:ext cx="4322590" cy="923329"/>
          </a:xfrm>
          <a:prstGeom prst="rect">
            <a:avLst/>
          </a:prstGeom>
          <a:noFill/>
          <a:ln>
            <a:noFill/>
          </a:ln>
        </p:spPr>
        <p:txBody>
          <a:bodyPr lIns="91425" tIns="45700" rIns="91425" bIns="45700" anchor="t" anchorCtr="0">
            <a:noAutofit/>
          </a:bodyPr>
          <a:lstStyle/>
          <a:p>
            <a:pPr algn="ctr">
              <a:buSzPct val="25000"/>
            </a:pPr>
            <a:endParaRPr lang="es-ES" sz="5400" b="1" kern="0" dirty="0">
              <a:solidFill>
                <a:srgbClr val="000000"/>
              </a:solidFill>
              <a:latin typeface="Calibri"/>
              <a:ea typeface="Calibri"/>
              <a:cs typeface="Calibri"/>
              <a:sym typeface="Calibri"/>
            </a:endParaRPr>
          </a:p>
        </p:txBody>
      </p:sp>
      <p:pic>
        <p:nvPicPr>
          <p:cNvPr id="2" name="Imagen 1">
            <a:extLst>
              <a:ext uri="{FF2B5EF4-FFF2-40B4-BE49-F238E27FC236}">
                <a16:creationId xmlns:a16="http://schemas.microsoft.com/office/drawing/2014/main" id="{529B3B5D-09EA-4C44-80A3-180239A307D8}"/>
              </a:ext>
            </a:extLst>
          </p:cNvPr>
          <p:cNvPicPr>
            <a:picLocks noChangeAspect="1"/>
          </p:cNvPicPr>
          <p:nvPr/>
        </p:nvPicPr>
        <p:blipFill>
          <a:blip r:embed="rId3"/>
          <a:stretch>
            <a:fillRect/>
          </a:stretch>
        </p:blipFill>
        <p:spPr>
          <a:xfrm>
            <a:off x="5741377" y="1532058"/>
            <a:ext cx="6450623" cy="5325941"/>
          </a:xfrm>
          <a:prstGeom prst="rect">
            <a:avLst/>
          </a:prstGeom>
        </p:spPr>
      </p:pic>
      <p:sp>
        <p:nvSpPr>
          <p:cNvPr id="3" name="Rectángulo 2">
            <a:extLst>
              <a:ext uri="{FF2B5EF4-FFF2-40B4-BE49-F238E27FC236}">
                <a16:creationId xmlns:a16="http://schemas.microsoft.com/office/drawing/2014/main" id="{F2F5162A-F245-44F4-A838-68B812804E73}"/>
              </a:ext>
            </a:extLst>
          </p:cNvPr>
          <p:cNvSpPr/>
          <p:nvPr/>
        </p:nvSpPr>
        <p:spPr>
          <a:xfrm>
            <a:off x="1622994" y="101042"/>
            <a:ext cx="8637630" cy="923330"/>
          </a:xfrm>
          <a:prstGeom prst="rect">
            <a:avLst/>
          </a:prstGeom>
          <a:noFill/>
        </p:spPr>
        <p:txBody>
          <a:bodyPr wrap="square" lIns="91440" tIns="45720" rIns="91440" bIns="45720">
            <a:spAutoFit/>
          </a:bodyPr>
          <a:lstStyle/>
          <a:p>
            <a:pPr algn="ctr"/>
            <a:r>
              <a:rPr lang="es-E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What</a:t>
            </a: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s-E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is</a:t>
            </a: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s-E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virtualization</a:t>
            </a: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t>
            </a:r>
          </a:p>
        </p:txBody>
      </p:sp>
      <p:sp>
        <p:nvSpPr>
          <p:cNvPr id="4" name="Rectángulo 3">
            <a:extLst>
              <a:ext uri="{FF2B5EF4-FFF2-40B4-BE49-F238E27FC236}">
                <a16:creationId xmlns:a16="http://schemas.microsoft.com/office/drawing/2014/main" id="{0C2C2D81-08A2-4C39-890E-D72BA49C7030}"/>
              </a:ext>
            </a:extLst>
          </p:cNvPr>
          <p:cNvSpPr/>
          <p:nvPr/>
        </p:nvSpPr>
        <p:spPr>
          <a:xfrm>
            <a:off x="427892" y="2226975"/>
            <a:ext cx="5313485" cy="3416320"/>
          </a:xfrm>
          <a:prstGeom prst="rect">
            <a:avLst/>
          </a:prstGeom>
        </p:spPr>
        <p:txBody>
          <a:bodyPr wrap="square">
            <a:spAutoFit/>
          </a:bodyPr>
          <a:lstStyle/>
          <a:p>
            <a:pPr algn="ctr"/>
            <a:r>
              <a:rPr lang="en-US" sz="2400" dirty="0"/>
              <a:t>Virtualization is the process of creating a software-based (or virtual) representation, rather than a physical one. Virtualization can be applied to servers, applications, storage and networks, and is the most effective way to reduce IT costs and increase the efficiency and agility of any size business.</a:t>
            </a:r>
          </a:p>
        </p:txBody>
      </p:sp>
    </p:spTree>
    <p:extLst>
      <p:ext uri="{BB962C8B-B14F-4D97-AF65-F5344CB8AC3E}">
        <p14:creationId xmlns:p14="http://schemas.microsoft.com/office/powerpoint/2010/main" val="3708827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p:nvPr/>
        </p:nvSpPr>
        <p:spPr>
          <a:xfrm>
            <a:off x="4223533" y="188641"/>
            <a:ext cx="4322590" cy="923329"/>
          </a:xfrm>
          <a:prstGeom prst="rect">
            <a:avLst/>
          </a:prstGeom>
          <a:noFill/>
          <a:ln>
            <a:noFill/>
          </a:ln>
        </p:spPr>
        <p:txBody>
          <a:bodyPr lIns="91425" tIns="45700" rIns="91425" bIns="45700" anchor="t" anchorCtr="0">
            <a:noAutofit/>
          </a:bodyPr>
          <a:lstStyle/>
          <a:p>
            <a:pPr algn="ctr">
              <a:buSzPct val="25000"/>
            </a:pPr>
            <a:endParaRPr lang="es-ES" sz="5400" b="1" kern="0" dirty="0">
              <a:solidFill>
                <a:srgbClr val="000000"/>
              </a:solidFill>
              <a:latin typeface="Calibri"/>
              <a:ea typeface="Calibri"/>
              <a:cs typeface="Calibri"/>
              <a:sym typeface="Calibri"/>
            </a:endParaRPr>
          </a:p>
        </p:txBody>
      </p:sp>
      <p:sp>
        <p:nvSpPr>
          <p:cNvPr id="2" name="Rectángulo 1">
            <a:extLst>
              <a:ext uri="{FF2B5EF4-FFF2-40B4-BE49-F238E27FC236}">
                <a16:creationId xmlns:a16="http://schemas.microsoft.com/office/drawing/2014/main" id="{3304675B-08A1-4D05-B611-519718D485E8}"/>
              </a:ext>
            </a:extLst>
          </p:cNvPr>
          <p:cNvSpPr/>
          <p:nvPr/>
        </p:nvSpPr>
        <p:spPr>
          <a:xfrm>
            <a:off x="3678296" y="188641"/>
            <a:ext cx="4993676" cy="923330"/>
          </a:xfrm>
          <a:prstGeom prst="rect">
            <a:avLst/>
          </a:prstGeom>
          <a:noFill/>
        </p:spPr>
        <p:txBody>
          <a:bodyPr wrap="none" lIns="91440" tIns="45720" rIns="91440" bIns="45720">
            <a:spAutoFit/>
          </a:bodyPr>
          <a:lstStyle/>
          <a:p>
            <a:pPr algn="ctr"/>
            <a:r>
              <a:rPr lang="es-E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What</a:t>
            </a: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s-E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is</a:t>
            </a: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s-E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it</a:t>
            </a: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s-E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for</a:t>
            </a: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t>
            </a:r>
          </a:p>
        </p:txBody>
      </p:sp>
      <p:sp>
        <p:nvSpPr>
          <p:cNvPr id="3" name="Rectángulo 2">
            <a:extLst>
              <a:ext uri="{FF2B5EF4-FFF2-40B4-BE49-F238E27FC236}">
                <a16:creationId xmlns:a16="http://schemas.microsoft.com/office/drawing/2014/main" id="{0553C5AC-BFA1-43AE-825B-4A28C0208B6A}"/>
              </a:ext>
            </a:extLst>
          </p:cNvPr>
          <p:cNvSpPr/>
          <p:nvPr/>
        </p:nvSpPr>
        <p:spPr>
          <a:xfrm>
            <a:off x="457171" y="1966778"/>
            <a:ext cx="6096000" cy="4062651"/>
          </a:xfrm>
          <a:prstGeom prst="rect">
            <a:avLst/>
          </a:prstGeom>
        </p:spPr>
        <p:txBody>
          <a:bodyPr>
            <a:spAutoFit/>
          </a:bodyPr>
          <a:lstStyle/>
          <a:p>
            <a:pPr algn="just"/>
            <a:br>
              <a:rPr lang="es-CR" dirty="0">
                <a:latin typeface="inherit"/>
              </a:rPr>
            </a:br>
            <a:r>
              <a:rPr lang="en-US" sz="2000" b="1" dirty="0">
                <a:latin typeface="inherit"/>
              </a:rPr>
              <a:t>For developers: </a:t>
            </a:r>
            <a:r>
              <a:rPr lang="en-US" sz="2000" dirty="0">
                <a:latin typeface="inherit"/>
              </a:rPr>
              <a:t>using this technology it is possible to install different operating systems, security patches, own or third-party developments.</a:t>
            </a:r>
          </a:p>
          <a:p>
            <a:pPr algn="just"/>
            <a:r>
              <a:rPr lang="en-US" sz="2000" b="1" dirty="0">
                <a:latin typeface="inherit"/>
              </a:rPr>
              <a:t>In production environments: </a:t>
            </a:r>
            <a:r>
              <a:rPr lang="en-US" sz="2000" dirty="0">
                <a:latin typeface="inherit"/>
              </a:rPr>
              <a:t>useful to ensure business continuity taking advantage of downtime.</a:t>
            </a:r>
          </a:p>
          <a:p>
            <a:pPr algn="just"/>
            <a:r>
              <a:rPr lang="en-US" sz="2000" b="1" dirty="0">
                <a:latin typeface="inherit"/>
              </a:rPr>
              <a:t>Centralize: </a:t>
            </a:r>
            <a:r>
              <a:rPr lang="en-US" sz="2000" dirty="0">
                <a:latin typeface="inherit"/>
              </a:rPr>
              <a:t>thanks to virtualization it is possible to carry out prevention activities, such as backups, from the virtual machine manager.</a:t>
            </a:r>
          </a:p>
          <a:p>
            <a:pPr algn="just"/>
            <a:r>
              <a:rPr lang="en-US" sz="2000" b="1" dirty="0">
                <a:latin typeface="inherit"/>
              </a:rPr>
              <a:t>Redistribute resources from physical servers.</a:t>
            </a:r>
          </a:p>
          <a:p>
            <a:pPr algn="just"/>
            <a:endParaRPr lang="en-US" sz="2000" b="1" dirty="0">
              <a:latin typeface="inherit"/>
            </a:endParaRPr>
          </a:p>
          <a:p>
            <a:pPr algn="just"/>
            <a:r>
              <a:rPr lang="en-US" sz="2000" b="1" dirty="0">
                <a:latin typeface="inherit"/>
              </a:rPr>
              <a:t>Hardware Emulators: </a:t>
            </a:r>
            <a:r>
              <a:rPr lang="en-US" sz="2000" dirty="0">
                <a:latin typeface="inherit"/>
              </a:rPr>
              <a:t>Replace workstations with silly terminals.</a:t>
            </a:r>
            <a:endParaRPr lang="es-CR" sz="2000" dirty="0"/>
          </a:p>
        </p:txBody>
      </p:sp>
      <p:pic>
        <p:nvPicPr>
          <p:cNvPr id="4" name="Imagen 3">
            <a:extLst>
              <a:ext uri="{FF2B5EF4-FFF2-40B4-BE49-F238E27FC236}">
                <a16:creationId xmlns:a16="http://schemas.microsoft.com/office/drawing/2014/main" id="{E331BAAC-DBD6-492C-89DD-2429CD64ADB3}"/>
              </a:ext>
            </a:extLst>
          </p:cNvPr>
          <p:cNvPicPr>
            <a:picLocks noChangeAspect="1"/>
          </p:cNvPicPr>
          <p:nvPr/>
        </p:nvPicPr>
        <p:blipFill>
          <a:blip r:embed="rId3"/>
          <a:stretch>
            <a:fillRect/>
          </a:stretch>
        </p:blipFill>
        <p:spPr>
          <a:xfrm>
            <a:off x="6851407" y="1832237"/>
            <a:ext cx="5132509" cy="3962400"/>
          </a:xfrm>
          <a:prstGeom prst="rect">
            <a:avLst/>
          </a:prstGeom>
        </p:spPr>
      </p:pic>
    </p:spTree>
    <p:extLst>
      <p:ext uri="{BB962C8B-B14F-4D97-AF65-F5344CB8AC3E}">
        <p14:creationId xmlns:p14="http://schemas.microsoft.com/office/powerpoint/2010/main" val="2967871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60FF14-2D66-43B4-B9F6-454117E4D7E6}"/>
              </a:ext>
            </a:extLst>
          </p:cNvPr>
          <p:cNvSpPr>
            <a:spLocks noGrp="1"/>
          </p:cNvSpPr>
          <p:nvPr>
            <p:ph type="title"/>
          </p:nvPr>
        </p:nvSpPr>
        <p:spPr/>
        <p:txBody>
          <a:bodyPr/>
          <a:lstStyle/>
          <a:p>
            <a:endParaRPr lang="en-US" dirty="0"/>
          </a:p>
        </p:txBody>
      </p:sp>
      <p:sp>
        <p:nvSpPr>
          <p:cNvPr id="3" name="Marcador de texto 2">
            <a:extLst>
              <a:ext uri="{FF2B5EF4-FFF2-40B4-BE49-F238E27FC236}">
                <a16:creationId xmlns:a16="http://schemas.microsoft.com/office/drawing/2014/main" id="{00EA5CB8-8F83-4EB1-A791-18C78780F9A5}"/>
              </a:ext>
            </a:extLst>
          </p:cNvPr>
          <p:cNvSpPr>
            <a:spLocks noGrp="1"/>
          </p:cNvSpPr>
          <p:nvPr>
            <p:ph type="body" idx="1"/>
          </p:nvPr>
        </p:nvSpPr>
        <p:spPr>
          <a:xfrm>
            <a:off x="609600" y="1600201"/>
            <a:ext cx="10972800" cy="4525963"/>
          </a:xfrm>
        </p:spPr>
        <p:txBody>
          <a:bodyPr/>
          <a:lstStyle/>
          <a:p>
            <a:endParaRPr lang="en-US" dirty="0"/>
          </a:p>
        </p:txBody>
      </p:sp>
      <p:sp>
        <p:nvSpPr>
          <p:cNvPr id="4" name="Rectángulo 3">
            <a:extLst>
              <a:ext uri="{FF2B5EF4-FFF2-40B4-BE49-F238E27FC236}">
                <a16:creationId xmlns:a16="http://schemas.microsoft.com/office/drawing/2014/main" id="{14495449-A11C-42F9-8258-27FBA13E6233}"/>
              </a:ext>
            </a:extLst>
          </p:cNvPr>
          <p:cNvSpPr/>
          <p:nvPr/>
        </p:nvSpPr>
        <p:spPr>
          <a:xfrm>
            <a:off x="1827844" y="206550"/>
            <a:ext cx="8536311" cy="923330"/>
          </a:xfrm>
          <a:prstGeom prst="rect">
            <a:avLst/>
          </a:prstGeom>
          <a:noFill/>
        </p:spPr>
        <p:txBody>
          <a:bodyPr wrap="none" lIns="91440" tIns="45720" rIns="91440" bIns="45720">
            <a:spAutoFit/>
          </a:bodyPr>
          <a:lstStyle/>
          <a:p>
            <a:pPr algn="ctr"/>
            <a:r>
              <a:rPr lang="es-ES" sz="4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Operating</a:t>
            </a:r>
            <a:r>
              <a:rPr lang="es-ES" sz="4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s-ES" sz="4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systems</a:t>
            </a:r>
            <a:r>
              <a:rPr lang="es-ES" sz="4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r>
              <a:rPr lang="es-ES" sz="4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for</a:t>
            </a:r>
            <a:r>
              <a:rPr lang="es-ES" sz="4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servers</a:t>
            </a: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t>
            </a: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7" name="Imagen 6">
            <a:extLst>
              <a:ext uri="{FF2B5EF4-FFF2-40B4-BE49-F238E27FC236}">
                <a16:creationId xmlns:a16="http://schemas.microsoft.com/office/drawing/2014/main" id="{11052E3A-11F6-474C-B5FB-1FDE3C617B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6228" y="1312444"/>
            <a:ext cx="8019541" cy="4524564"/>
          </a:xfrm>
          <a:prstGeom prst="rect">
            <a:avLst/>
          </a:prstGeom>
        </p:spPr>
      </p:pic>
    </p:spTree>
    <p:extLst>
      <p:ext uri="{BB962C8B-B14F-4D97-AF65-F5344CB8AC3E}">
        <p14:creationId xmlns:p14="http://schemas.microsoft.com/office/powerpoint/2010/main" val="3413472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883F1A57-E466-481F-A37A-E658C9E5ACA7}"/>
              </a:ext>
            </a:extLst>
          </p:cNvPr>
          <p:cNvSpPr>
            <a:spLocks noGrp="1"/>
          </p:cNvSpPr>
          <p:nvPr>
            <p:ph type="body" idx="1"/>
          </p:nvPr>
        </p:nvSpPr>
        <p:spPr>
          <a:xfrm>
            <a:off x="451339" y="2839916"/>
            <a:ext cx="4595446" cy="4525963"/>
          </a:xfrm>
        </p:spPr>
        <p:txBody>
          <a:bodyPr/>
          <a:lstStyle/>
          <a:p>
            <a:r>
              <a:rPr lang="en-US" sz="2400" dirty="0"/>
              <a:t>Best cost of the market, free or a symbolic price for the cd. </a:t>
            </a:r>
          </a:p>
          <a:p>
            <a:pPr marL="203200" indent="0">
              <a:buNone/>
            </a:pPr>
            <a:r>
              <a:rPr lang="en-US" sz="2400" dirty="0"/>
              <a:t>• Huge amount of free software. </a:t>
            </a:r>
          </a:p>
          <a:p>
            <a:pPr marL="203200" indent="0">
              <a:buNone/>
            </a:pPr>
            <a:r>
              <a:rPr lang="en-US" sz="2400" dirty="0"/>
              <a:t>• Greater stability for something they use in high performance servers.</a:t>
            </a:r>
          </a:p>
          <a:p>
            <a:endParaRPr lang="en-US" dirty="0"/>
          </a:p>
        </p:txBody>
      </p:sp>
      <p:sp>
        <p:nvSpPr>
          <p:cNvPr id="4" name="Rectángulo 3">
            <a:extLst>
              <a:ext uri="{FF2B5EF4-FFF2-40B4-BE49-F238E27FC236}">
                <a16:creationId xmlns:a16="http://schemas.microsoft.com/office/drawing/2014/main" id="{FF13F839-F02B-4ECB-95D6-473E8E8AA9AF}"/>
              </a:ext>
            </a:extLst>
          </p:cNvPr>
          <p:cNvSpPr/>
          <p:nvPr/>
        </p:nvSpPr>
        <p:spPr>
          <a:xfrm>
            <a:off x="4833036" y="274637"/>
            <a:ext cx="2262159" cy="923330"/>
          </a:xfrm>
          <a:prstGeom prst="rect">
            <a:avLst/>
          </a:prstGeom>
          <a:noFill/>
        </p:spPr>
        <p:txBody>
          <a:bodyPr wrap="none" lIns="91440" tIns="45720" rIns="91440" bIns="45720">
            <a:spAutoFit/>
          </a:bodyPr>
          <a:lstStyle/>
          <a:p>
            <a:pPr algn="ctr"/>
            <a:r>
              <a:rPr lang="es-E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LINUX</a:t>
            </a: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1026" name="Picture 2" descr="Resultado de imagen de linux server">
            <a:extLst>
              <a:ext uri="{FF2B5EF4-FFF2-40B4-BE49-F238E27FC236}">
                <a16:creationId xmlns:a16="http://schemas.microsoft.com/office/drawing/2014/main" id="{99042823-5703-430E-B2DF-0DED84AD1F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8732" y="1820740"/>
            <a:ext cx="5476875" cy="4324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044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Resultado de imagen de WINDOW  server">
            <a:extLst>
              <a:ext uri="{FF2B5EF4-FFF2-40B4-BE49-F238E27FC236}">
                <a16:creationId xmlns:a16="http://schemas.microsoft.com/office/drawing/2014/main" id="{CB3200B5-BEBB-4D69-9E65-EA5EBA8C4C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1888" y="2240493"/>
            <a:ext cx="7361360" cy="2380654"/>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44B31EDC-67D0-43CF-AF6B-B13F08D6C614}"/>
              </a:ext>
            </a:extLst>
          </p:cNvPr>
          <p:cNvSpPr>
            <a:spLocks noGrp="1"/>
          </p:cNvSpPr>
          <p:nvPr>
            <p:ph type="title"/>
          </p:nvPr>
        </p:nvSpPr>
        <p:spPr/>
        <p:txBody>
          <a:bodyPr/>
          <a:lstStyle/>
          <a:p>
            <a:endParaRPr lang="en-US" dirty="0"/>
          </a:p>
        </p:txBody>
      </p:sp>
      <p:sp>
        <p:nvSpPr>
          <p:cNvPr id="3" name="Marcador de texto 2">
            <a:extLst>
              <a:ext uri="{FF2B5EF4-FFF2-40B4-BE49-F238E27FC236}">
                <a16:creationId xmlns:a16="http://schemas.microsoft.com/office/drawing/2014/main" id="{13DAFE3B-32D9-44DA-A87C-60ED08ED5100}"/>
              </a:ext>
            </a:extLst>
          </p:cNvPr>
          <p:cNvSpPr>
            <a:spLocks noGrp="1"/>
          </p:cNvSpPr>
          <p:nvPr>
            <p:ph type="body" idx="1"/>
          </p:nvPr>
        </p:nvSpPr>
        <p:spPr>
          <a:xfrm>
            <a:off x="328246" y="1903384"/>
            <a:ext cx="5237285" cy="2593194"/>
          </a:xfrm>
        </p:spPr>
        <p:txBody>
          <a:bodyPr/>
          <a:lstStyle/>
          <a:p>
            <a:r>
              <a:rPr lang="en-US" sz="2800" dirty="0"/>
              <a:t> It has the most software developed.</a:t>
            </a:r>
          </a:p>
          <a:p>
            <a:r>
              <a:rPr lang="en-US" sz="2800" dirty="0"/>
              <a:t>Most viruses are made to win You may have compatibility errors in new systems.</a:t>
            </a:r>
          </a:p>
          <a:p>
            <a:r>
              <a:rPr lang="en-US" sz="2800" dirty="0"/>
              <a:t>New versions require many resources</a:t>
            </a:r>
          </a:p>
        </p:txBody>
      </p:sp>
      <p:sp>
        <p:nvSpPr>
          <p:cNvPr id="4" name="Rectángulo 3">
            <a:extLst>
              <a:ext uri="{FF2B5EF4-FFF2-40B4-BE49-F238E27FC236}">
                <a16:creationId xmlns:a16="http://schemas.microsoft.com/office/drawing/2014/main" id="{58D1E2C1-A4C6-42D8-9D96-C949EDD3D98B}"/>
              </a:ext>
            </a:extLst>
          </p:cNvPr>
          <p:cNvSpPr/>
          <p:nvPr/>
        </p:nvSpPr>
        <p:spPr>
          <a:xfrm>
            <a:off x="4293634" y="274637"/>
            <a:ext cx="3217868" cy="923330"/>
          </a:xfrm>
          <a:prstGeom prst="rect">
            <a:avLst/>
          </a:prstGeom>
          <a:noFill/>
        </p:spPr>
        <p:txBody>
          <a:bodyPr wrap="none" lIns="91440" tIns="45720" rIns="91440" bIns="45720">
            <a:spAutoFit/>
          </a:bodyPr>
          <a:lstStyle/>
          <a:p>
            <a:pPr algn="ctr"/>
            <a:r>
              <a:rPr lang="es-CR"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Windows</a:t>
            </a: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5" name="Rectángulo 4">
            <a:extLst>
              <a:ext uri="{FF2B5EF4-FFF2-40B4-BE49-F238E27FC236}">
                <a16:creationId xmlns:a16="http://schemas.microsoft.com/office/drawing/2014/main" id="{80D6C4F7-BE5A-4FD4-AAD6-0E67474DB535}"/>
              </a:ext>
            </a:extLst>
          </p:cNvPr>
          <p:cNvSpPr/>
          <p:nvPr/>
        </p:nvSpPr>
        <p:spPr>
          <a:xfrm>
            <a:off x="6330462" y="1903384"/>
            <a:ext cx="6796454" cy="3785652"/>
          </a:xfrm>
          <a:prstGeom prst="rect">
            <a:avLst/>
          </a:prstGeom>
        </p:spPr>
        <p:txBody>
          <a:bodyPr wrap="square">
            <a:spAutoFit/>
          </a:bodyPr>
          <a:lstStyle/>
          <a:p>
            <a:pPr algn="ctr">
              <a:buFont typeface="Arial" panose="020B0604020202020204" pitchFamily="34" charset="0"/>
              <a:buChar char="•"/>
            </a:pPr>
            <a:r>
              <a:rPr lang="en-US" sz="2000" b="1" dirty="0">
                <a:latin typeface="Arial" panose="020B0604020202020204" pitchFamily="34" charset="0"/>
              </a:rPr>
              <a:t>Windows 2000.</a:t>
            </a:r>
          </a:p>
          <a:p>
            <a:pPr marL="742950" lvl="1" indent="-285750" algn="ctr">
              <a:buFont typeface="Arial" panose="020B0604020202020204" pitchFamily="34" charset="0"/>
              <a:buChar char="•"/>
            </a:pPr>
            <a:r>
              <a:rPr lang="en-US" sz="2000" b="1" dirty="0">
                <a:latin typeface="Arial" panose="020B0604020202020204" pitchFamily="34" charset="0"/>
              </a:rPr>
              <a:t>Windows 2000 Server</a:t>
            </a:r>
          </a:p>
          <a:p>
            <a:pPr algn="ctr">
              <a:buFont typeface="Arial" panose="020B0604020202020204" pitchFamily="34" charset="0"/>
              <a:buChar char="•"/>
            </a:pPr>
            <a:r>
              <a:rPr lang="en-US" sz="2000" b="1" dirty="0">
                <a:latin typeface="Arial" panose="020B0604020202020204" pitchFamily="34" charset="0"/>
              </a:rPr>
              <a:t>Windows Server 2003.</a:t>
            </a:r>
          </a:p>
          <a:p>
            <a:pPr algn="ctr">
              <a:buFont typeface="Arial" panose="020B0604020202020204" pitchFamily="34" charset="0"/>
              <a:buChar char="•"/>
            </a:pPr>
            <a:r>
              <a:rPr lang="en-US" sz="2000" b="1" dirty="0">
                <a:latin typeface="Arial" panose="020B0604020202020204" pitchFamily="34" charset="0"/>
              </a:rPr>
              <a:t>Windows Server 2008.</a:t>
            </a:r>
          </a:p>
          <a:p>
            <a:pPr marL="742950" lvl="1" indent="-285750" algn="ctr">
              <a:buFont typeface="Arial" panose="020B0604020202020204" pitchFamily="34" charset="0"/>
              <a:buChar char="•"/>
            </a:pPr>
            <a:r>
              <a:rPr lang="en-US" sz="2000" b="1" dirty="0">
                <a:latin typeface="Arial" panose="020B0604020202020204" pitchFamily="34" charset="0"/>
              </a:rPr>
              <a:t>Windows Server 2008 R2.</a:t>
            </a:r>
          </a:p>
          <a:p>
            <a:pPr algn="ctr">
              <a:buFont typeface="Arial" panose="020B0604020202020204" pitchFamily="34" charset="0"/>
              <a:buChar char="•"/>
            </a:pPr>
            <a:r>
              <a:rPr lang="en-US" sz="2000" b="1" dirty="0">
                <a:latin typeface="Arial" panose="020B0604020202020204" pitchFamily="34" charset="0"/>
              </a:rPr>
              <a:t>Windows Server 2012.</a:t>
            </a:r>
          </a:p>
          <a:p>
            <a:pPr algn="ctr">
              <a:buFont typeface="Arial" panose="020B0604020202020204" pitchFamily="34" charset="0"/>
              <a:buChar char="•"/>
            </a:pPr>
            <a:r>
              <a:rPr lang="en-US" sz="2000" b="1" dirty="0">
                <a:latin typeface="Arial" panose="020B0604020202020204" pitchFamily="34" charset="0"/>
              </a:rPr>
              <a:t>Windows Server 2016.</a:t>
            </a:r>
          </a:p>
          <a:p>
            <a:pPr algn="ctr"/>
            <a:r>
              <a:rPr lang="en-US" sz="2000" b="1" dirty="0"/>
              <a:t>Windows Small Business Server</a:t>
            </a:r>
          </a:p>
          <a:p>
            <a:pPr algn="ctr"/>
            <a:r>
              <a:rPr lang="en-US" sz="2000" b="1" dirty="0"/>
              <a:t>Windows Essential Business Server</a:t>
            </a:r>
          </a:p>
          <a:p>
            <a:pPr algn="ctr"/>
            <a:r>
              <a:rPr lang="en-US" sz="2000" b="1" dirty="0"/>
              <a:t>Windows Home Server.</a:t>
            </a:r>
          </a:p>
          <a:p>
            <a:pPr algn="ctr"/>
            <a:br>
              <a:rPr lang="en-US" sz="2000" dirty="0"/>
            </a:br>
            <a:endParaRPr lang="en-US" sz="2000" b="0" i="0" dirty="0">
              <a:solidFill>
                <a:srgbClr val="222222"/>
              </a:solidFill>
              <a:effectLst/>
              <a:latin typeface="Arial" panose="020B0604020202020204" pitchFamily="34" charset="0"/>
            </a:endParaRPr>
          </a:p>
        </p:txBody>
      </p:sp>
    </p:spTree>
    <p:extLst>
      <p:ext uri="{BB962C8B-B14F-4D97-AF65-F5344CB8AC3E}">
        <p14:creationId xmlns:p14="http://schemas.microsoft.com/office/powerpoint/2010/main" val="1211285084"/>
      </p:ext>
    </p:extLst>
  </p:cSld>
  <p:clrMapOvr>
    <a:masterClrMapping/>
  </p:clrMapOvr>
</p:sld>
</file>

<file path=ppt/theme/theme1.xml><?xml version="1.0" encoding="utf-8"?>
<a:theme xmlns:a="http://schemas.openxmlformats.org/drawingml/2006/main" name="1_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TotalTime>
  <Words>424</Words>
  <Application>Microsoft Office PowerPoint</Application>
  <PresentationFormat>Panorámica</PresentationFormat>
  <Paragraphs>87</Paragraphs>
  <Slides>15</Slides>
  <Notes>9</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15</vt:i4>
      </vt:variant>
    </vt:vector>
  </HeadingPairs>
  <TitlesOfParts>
    <vt:vector size="20" baseType="lpstr">
      <vt:lpstr>Arial</vt:lpstr>
      <vt:lpstr>Calibri</vt:lpstr>
      <vt:lpstr>inherit</vt:lpstr>
      <vt:lpstr>Wingdings</vt:lpstr>
      <vt:lpstr>1_Tema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Roque Chacón</dc:creator>
  <cp:lastModifiedBy>Roque Chacón</cp:lastModifiedBy>
  <cp:revision>24</cp:revision>
  <dcterms:created xsi:type="dcterms:W3CDTF">2017-09-24T23:54:25Z</dcterms:created>
  <dcterms:modified xsi:type="dcterms:W3CDTF">2017-09-29T21:53:12Z</dcterms:modified>
</cp:coreProperties>
</file>

<file path=docProps/thumbnail.jpeg>
</file>